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861" r:id="rId2"/>
    <p:sldId id="858" r:id="rId3"/>
    <p:sldId id="862" r:id="rId4"/>
    <p:sldId id="859" r:id="rId5"/>
    <p:sldId id="866" r:id="rId6"/>
    <p:sldId id="758" r:id="rId7"/>
    <p:sldId id="860" r:id="rId8"/>
    <p:sldId id="867"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42" autoAdjust="0"/>
    <p:restoredTop sz="82212" autoAdjust="0"/>
  </p:normalViewPr>
  <p:slideViewPr>
    <p:cSldViewPr>
      <p:cViewPr varScale="1">
        <p:scale>
          <a:sx n="209" d="100"/>
          <a:sy n="209" d="100"/>
        </p:scale>
        <p:origin x="200" y="25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1/28/20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237864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4289544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370157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752667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494629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26213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codependenciaemocional.blogspot.com/2011/02/san-valentin-y-la-depresion.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Corinthians 7</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11637"/>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b="1"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7 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Since we have these promises, beloved, let us cleanse ourselves from every defilement of body and spirit, bringing holiness to completion in the fear of God. </a:t>
            </a:r>
            <a:endParaRPr lang="en-AU" sz="24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a:lnSpc>
                <a:spcPct val="115000"/>
              </a:lnSpc>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p>
          <a:p>
            <a:pPr>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Make room in your hearts for us.  We have wronged no one, we have corrupted no one, we have taken advantage of no one.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 do not say this to condemn you, for I said before that you are in our hearts, to die together and to live together.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4 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 am acting with great boldness toward you;  I have great pride in you;  I am filled with comfort.  In all our affliction, I am overflowing with joy.</a:t>
            </a:r>
            <a:endParaRPr lang="en-AU" sz="24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22691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16785"/>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600" b="1" baseline="30000" dirty="0">
                <a:solidFill>
                  <a:schemeClr val="bg1"/>
                </a:solidFill>
                <a:latin typeface="Times New Roman" panose="02020603050405020304" pitchFamily="18" charset="0"/>
                <a:ea typeface="Arial" panose="020B0604020202020204" pitchFamily="34" charset="0"/>
              </a:rPr>
              <a:t>5 </a:t>
            </a:r>
            <a:r>
              <a:rPr lang="en-AU" sz="2600" dirty="0">
                <a:solidFill>
                  <a:schemeClr val="bg1"/>
                </a:solidFill>
                <a:latin typeface="Times New Roman" panose="02020603050405020304" pitchFamily="18" charset="0"/>
                <a:ea typeface="Arial" panose="020B0604020202020204" pitchFamily="34" charset="0"/>
              </a:rPr>
              <a:t>For even when we came into Macedonia, our bodies had no rest, but we were afflicted at every turn — fighting without and fear within.  </a:t>
            </a:r>
            <a:r>
              <a:rPr lang="en-AU" sz="2600" b="1" baseline="30000" dirty="0">
                <a:solidFill>
                  <a:schemeClr val="bg1"/>
                </a:solidFill>
                <a:latin typeface="Times New Roman" panose="02020603050405020304" pitchFamily="18" charset="0"/>
                <a:ea typeface="Arial" panose="020B0604020202020204" pitchFamily="34" charset="0"/>
              </a:rPr>
              <a:t>6 </a:t>
            </a:r>
            <a:r>
              <a:rPr lang="en-AU" sz="2600" dirty="0">
                <a:solidFill>
                  <a:schemeClr val="bg1"/>
                </a:solidFill>
                <a:latin typeface="Times New Roman" panose="02020603050405020304" pitchFamily="18" charset="0"/>
                <a:ea typeface="Arial" panose="020B0604020202020204" pitchFamily="34" charset="0"/>
              </a:rPr>
              <a:t>But God, who comforts the downcast, comforted us by the coming of Titus, </a:t>
            </a:r>
            <a:r>
              <a:rPr lang="en-AU" sz="2600" b="1" baseline="30000" dirty="0">
                <a:solidFill>
                  <a:schemeClr val="bg1"/>
                </a:solidFill>
                <a:latin typeface="Times New Roman" panose="02020603050405020304" pitchFamily="18" charset="0"/>
                <a:ea typeface="Arial" panose="020B0604020202020204" pitchFamily="34" charset="0"/>
              </a:rPr>
              <a:t>7 </a:t>
            </a:r>
            <a:r>
              <a:rPr lang="en-AU" sz="2600" dirty="0">
                <a:solidFill>
                  <a:schemeClr val="bg1"/>
                </a:solidFill>
                <a:latin typeface="Times New Roman" panose="02020603050405020304" pitchFamily="18" charset="0"/>
                <a:ea typeface="Arial" panose="020B0604020202020204" pitchFamily="34" charset="0"/>
              </a:rPr>
              <a:t>and not only by his coming but also by the comfort with which he was comforted by you, as he told us of your longing, your mourning, your zeal for me, so that I rejoiced still more.  </a:t>
            </a:r>
            <a:r>
              <a:rPr lang="en-AU" sz="2600" b="1" baseline="30000" dirty="0">
                <a:solidFill>
                  <a:schemeClr val="bg1"/>
                </a:solidFill>
                <a:latin typeface="Times New Roman" panose="02020603050405020304" pitchFamily="18" charset="0"/>
                <a:ea typeface="Arial" panose="020B0604020202020204" pitchFamily="34" charset="0"/>
              </a:rPr>
              <a:t>8 </a:t>
            </a:r>
            <a:r>
              <a:rPr lang="en-AU" sz="2600" dirty="0">
                <a:solidFill>
                  <a:schemeClr val="bg1"/>
                </a:solidFill>
                <a:latin typeface="Times New Roman" panose="02020603050405020304" pitchFamily="18" charset="0"/>
                <a:ea typeface="Arial" panose="020B0604020202020204" pitchFamily="34" charset="0"/>
              </a:rPr>
              <a:t>For even if I made you grieve with my letter, I do not regret it — though I did regret it, for I see that that letter grieved you, though only for a while.  </a:t>
            </a:r>
            <a:r>
              <a:rPr lang="en-AU" sz="2600" b="1" baseline="30000" dirty="0">
                <a:solidFill>
                  <a:schemeClr val="bg1"/>
                </a:solidFill>
                <a:latin typeface="Times New Roman" panose="02020603050405020304" pitchFamily="18" charset="0"/>
                <a:ea typeface="Arial" panose="020B0604020202020204" pitchFamily="34" charset="0"/>
              </a:rPr>
              <a:t>9 </a:t>
            </a:r>
            <a:r>
              <a:rPr lang="en-AU" sz="2600" dirty="0">
                <a:solidFill>
                  <a:schemeClr val="bg1"/>
                </a:solidFill>
                <a:latin typeface="Times New Roman" panose="02020603050405020304" pitchFamily="18" charset="0"/>
                <a:ea typeface="Arial" panose="020B0604020202020204" pitchFamily="34" charset="0"/>
              </a:rPr>
              <a:t>As it is, I rejoice, not because you were grieved, but because you were grieved into repenting.  For you felt a godly grief, so that you suffered no loss through us. </a:t>
            </a:r>
            <a:endParaRPr lang="en-GB" sz="26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380831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285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rPr>
              <a:t>10 </a:t>
            </a:r>
            <a:r>
              <a:rPr lang="en-AU" sz="2800" dirty="0">
                <a:solidFill>
                  <a:schemeClr val="bg1"/>
                </a:solidFill>
                <a:latin typeface="Times New Roman" panose="02020603050405020304" pitchFamily="18" charset="0"/>
                <a:ea typeface="Arial" panose="020B0604020202020204" pitchFamily="34" charset="0"/>
              </a:rPr>
              <a:t>For godly grief produces a repentance that leads to salvation without regret, whereas worldly grief produces death.  </a:t>
            </a:r>
            <a:r>
              <a:rPr lang="en-AU" sz="2800" b="1" baseline="30000" dirty="0">
                <a:solidFill>
                  <a:schemeClr val="bg1"/>
                </a:solidFill>
                <a:latin typeface="Times New Roman" panose="02020603050405020304" pitchFamily="18" charset="0"/>
                <a:ea typeface="Arial" panose="020B0604020202020204" pitchFamily="34" charset="0"/>
              </a:rPr>
              <a:t>11 </a:t>
            </a:r>
            <a:r>
              <a:rPr lang="en-AU" sz="2800" dirty="0">
                <a:solidFill>
                  <a:schemeClr val="bg1"/>
                </a:solidFill>
                <a:latin typeface="Times New Roman" panose="02020603050405020304" pitchFamily="18" charset="0"/>
                <a:ea typeface="Arial" panose="020B0604020202020204" pitchFamily="34" charset="0"/>
              </a:rPr>
              <a:t>For see what earnestness this godly grief has produced in you, but also what eagerness to clear yourselves, what indignation, what fear, what longing, what zeal, what punishment!  At every point you have proved yourselves innocent in the matter.  </a:t>
            </a:r>
            <a:r>
              <a:rPr lang="en-AU" sz="2800" b="1" baseline="30000" dirty="0">
                <a:solidFill>
                  <a:schemeClr val="bg1"/>
                </a:solidFill>
                <a:latin typeface="Times New Roman" panose="02020603050405020304" pitchFamily="18" charset="0"/>
                <a:ea typeface="Arial" panose="020B0604020202020204" pitchFamily="34" charset="0"/>
              </a:rPr>
              <a:t>12 </a:t>
            </a:r>
            <a:r>
              <a:rPr lang="en-AU" sz="2800" dirty="0">
                <a:solidFill>
                  <a:schemeClr val="bg1"/>
                </a:solidFill>
                <a:latin typeface="Times New Roman" panose="02020603050405020304" pitchFamily="18" charset="0"/>
                <a:ea typeface="Arial" panose="020B0604020202020204" pitchFamily="34" charset="0"/>
              </a:rPr>
              <a:t>So although I wrote to you, it was not for the sake of the one who did the wrong, nor for the sake of the one who suffered the wrong, but in order that your earnestness for us might be revealed to you in the sight of God.  </a:t>
            </a:r>
            <a:r>
              <a:rPr lang="en-AU" sz="2800" b="1" baseline="30000" dirty="0">
                <a:solidFill>
                  <a:schemeClr val="bg1"/>
                </a:solidFill>
                <a:latin typeface="Times New Roman" panose="02020603050405020304" pitchFamily="18" charset="0"/>
                <a:ea typeface="Arial" panose="020B0604020202020204" pitchFamily="34" charset="0"/>
              </a:rPr>
              <a:t>13 </a:t>
            </a:r>
            <a:r>
              <a:rPr lang="en-AU" sz="2800" dirty="0">
                <a:solidFill>
                  <a:schemeClr val="bg1"/>
                </a:solidFill>
                <a:latin typeface="Times New Roman" panose="02020603050405020304" pitchFamily="18" charset="0"/>
                <a:ea typeface="Arial" panose="020B0604020202020204" pitchFamily="34" charset="0"/>
              </a:rPr>
              <a:t>Therefore we are comforted.</a:t>
            </a:r>
            <a:r>
              <a:rPr lang="en-AU" sz="2800" dirty="0">
                <a:solidFill>
                  <a:schemeClr val="bg1"/>
                </a:solidFill>
              </a:rPr>
              <a:t> </a:t>
            </a:r>
            <a:endParaRPr lang="en-GB" sz="28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399721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1181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dirty="0">
                <a:solidFill>
                  <a:schemeClr val="bg1"/>
                </a:solidFill>
                <a:latin typeface="Times New Roman" panose="02020603050405020304" pitchFamily="18" charset="0"/>
                <a:ea typeface="Arial" panose="020B0604020202020204" pitchFamily="34" charset="0"/>
              </a:rPr>
              <a:t>And besides our own comfort, we rejoiced still more at the joy of Titus, because his spirit has been refreshed by you all.  </a:t>
            </a:r>
            <a:r>
              <a:rPr lang="en-AU" sz="2800" b="1" baseline="30000" dirty="0">
                <a:solidFill>
                  <a:schemeClr val="bg1"/>
                </a:solidFill>
                <a:latin typeface="Times New Roman" panose="02020603050405020304" pitchFamily="18" charset="0"/>
                <a:ea typeface="Arial" panose="020B0604020202020204" pitchFamily="34" charset="0"/>
              </a:rPr>
              <a:t>14 </a:t>
            </a:r>
            <a:r>
              <a:rPr lang="en-AU" sz="2800" dirty="0">
                <a:solidFill>
                  <a:schemeClr val="bg1"/>
                </a:solidFill>
                <a:latin typeface="Times New Roman" panose="02020603050405020304" pitchFamily="18" charset="0"/>
                <a:ea typeface="Arial" panose="020B0604020202020204" pitchFamily="34" charset="0"/>
              </a:rPr>
              <a:t>For whatever boasts I made to him about you, I was not put to shame.  But just as everything we said to you was true, so also our boasting before Titus has proved true.  </a:t>
            </a:r>
            <a:r>
              <a:rPr lang="en-AU" sz="2800" b="1" baseline="30000" dirty="0">
                <a:solidFill>
                  <a:schemeClr val="bg1"/>
                </a:solidFill>
                <a:latin typeface="Times New Roman" panose="02020603050405020304" pitchFamily="18" charset="0"/>
                <a:ea typeface="Arial" panose="020B0604020202020204" pitchFamily="34" charset="0"/>
              </a:rPr>
              <a:t>15 </a:t>
            </a:r>
            <a:r>
              <a:rPr lang="en-AU" sz="2800" dirty="0">
                <a:solidFill>
                  <a:schemeClr val="bg1"/>
                </a:solidFill>
                <a:latin typeface="Times New Roman" panose="02020603050405020304" pitchFamily="18" charset="0"/>
                <a:ea typeface="Arial" panose="020B0604020202020204" pitchFamily="34" charset="0"/>
              </a:rPr>
              <a:t>And his affection for you is even greater, as he remembers the obedience of you all, how you received him with fear and trembling.  </a:t>
            </a:r>
            <a:r>
              <a:rPr lang="en-AU" sz="2800" b="1" baseline="30000" dirty="0">
                <a:solidFill>
                  <a:schemeClr val="bg1"/>
                </a:solidFill>
                <a:latin typeface="Times New Roman" panose="02020603050405020304" pitchFamily="18" charset="0"/>
                <a:ea typeface="Arial" panose="020B0604020202020204" pitchFamily="34" charset="0"/>
              </a:rPr>
              <a:t>16 </a:t>
            </a:r>
            <a:r>
              <a:rPr lang="en-AU" sz="2800" dirty="0">
                <a:solidFill>
                  <a:schemeClr val="bg1"/>
                </a:solidFill>
                <a:latin typeface="Times New Roman" panose="02020603050405020304" pitchFamily="18" charset="0"/>
                <a:ea typeface="Arial" panose="020B0604020202020204" pitchFamily="34" charset="0"/>
              </a:rPr>
              <a:t>I rejoice, because I have complete confidence in you.</a:t>
            </a:r>
            <a:r>
              <a:rPr lang="en-AU" sz="2800" dirty="0">
                <a:solidFill>
                  <a:schemeClr val="bg1"/>
                </a:solidFill>
              </a:rPr>
              <a:t> </a:t>
            </a:r>
            <a:endParaRPr lang="en-GB" sz="28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2325268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389EDBD-0329-174F-927C-668AB7E2D05F}"/>
              </a:ext>
            </a:extLst>
          </p:cNvPr>
          <p:cNvGraphicFramePr>
            <a:graphicFrameLocks noGrp="1"/>
          </p:cNvGraphicFramePr>
          <p:nvPr>
            <p:extLst>
              <p:ext uri="{D42A27DB-BD31-4B8C-83A1-F6EECF244321}">
                <p14:modId xmlns:p14="http://schemas.microsoft.com/office/powerpoint/2010/main" val="1773558233"/>
              </p:ext>
            </p:extLst>
          </p:nvPr>
        </p:nvGraphicFramePr>
        <p:xfrm>
          <a:off x="17748" y="9880"/>
          <a:ext cx="9108504" cy="5486400"/>
        </p:xfrm>
        <a:graphic>
          <a:graphicData uri="http://schemas.openxmlformats.org/drawingml/2006/table">
            <a:tbl>
              <a:tblPr firstRow="1" bandRow="1">
                <a:tableStyleId>{5C22544A-7EE6-4342-B048-85BDC9FD1C3A}</a:tableStyleId>
              </a:tblPr>
              <a:tblGrid>
                <a:gridCol w="2682044">
                  <a:extLst>
                    <a:ext uri="{9D8B030D-6E8A-4147-A177-3AD203B41FA5}">
                      <a16:colId xmlns:a16="http://schemas.microsoft.com/office/drawing/2014/main" val="2779004632"/>
                    </a:ext>
                  </a:extLst>
                </a:gridCol>
                <a:gridCol w="2948135">
                  <a:extLst>
                    <a:ext uri="{9D8B030D-6E8A-4147-A177-3AD203B41FA5}">
                      <a16:colId xmlns:a16="http://schemas.microsoft.com/office/drawing/2014/main" val="1860712855"/>
                    </a:ext>
                  </a:extLst>
                </a:gridCol>
                <a:gridCol w="3478325">
                  <a:extLst>
                    <a:ext uri="{9D8B030D-6E8A-4147-A177-3AD203B41FA5}">
                      <a16:colId xmlns:a16="http://schemas.microsoft.com/office/drawing/2014/main" val="1300492835"/>
                    </a:ext>
                  </a:extLst>
                </a:gridCol>
              </a:tblGrid>
              <a:tr h="0">
                <a:tc>
                  <a:txBody>
                    <a:bodyPr/>
                    <a:lstStyle/>
                    <a:p>
                      <a:pPr algn="ctr"/>
                      <a:r>
                        <a:rPr lang="en-AU" sz="2400" dirty="0">
                          <a:ln w="6350">
                            <a:solidFill>
                              <a:schemeClr val="tx1"/>
                            </a:solidFill>
                          </a:ln>
                        </a:rPr>
                        <a:t>Visits</a:t>
                      </a:r>
                    </a:p>
                  </a:txBody>
                  <a:tcPr/>
                </a:tc>
                <a:tc>
                  <a:txBody>
                    <a:bodyPr/>
                    <a:lstStyle/>
                    <a:p>
                      <a:pPr algn="ctr"/>
                      <a:r>
                        <a:rPr lang="en-AU" sz="2400" dirty="0">
                          <a:ln w="6350">
                            <a:solidFill>
                              <a:schemeClr val="tx1"/>
                            </a:solidFill>
                          </a:ln>
                        </a:rPr>
                        <a:t>Paul’s Letters</a:t>
                      </a:r>
                    </a:p>
                  </a:txBody>
                  <a:tcPr/>
                </a:tc>
                <a:tc>
                  <a:txBody>
                    <a:bodyPr/>
                    <a:lstStyle/>
                    <a:p>
                      <a:pPr algn="ctr"/>
                      <a:r>
                        <a:rPr lang="en-AU" sz="2400" dirty="0">
                          <a:ln w="6350">
                            <a:solidFill>
                              <a:schemeClr val="tx1"/>
                            </a:solidFill>
                          </a:ln>
                        </a:rPr>
                        <a:t>Other</a:t>
                      </a:r>
                    </a:p>
                  </a:txBody>
                  <a:tcPr/>
                </a:tc>
                <a:extLst>
                  <a:ext uri="{0D108BD9-81ED-4DB2-BD59-A6C34878D82A}">
                    <a16:rowId xmlns:a16="http://schemas.microsoft.com/office/drawing/2014/main" val="2471623347"/>
                  </a:ext>
                </a:extLst>
              </a:tr>
              <a:tr h="0">
                <a:tc>
                  <a:txBody>
                    <a:bodyPr/>
                    <a:lstStyle/>
                    <a:p>
                      <a:r>
                        <a:rPr lang="en-AU" dirty="0"/>
                        <a:t>First Visit</a:t>
                      </a:r>
                    </a:p>
                  </a:txBody>
                  <a:tcPr/>
                </a:tc>
                <a:tc>
                  <a:txBody>
                    <a:bodyPr/>
                    <a:lstStyle/>
                    <a:p>
                      <a:pPr algn="ctr"/>
                      <a:endParaRPr lang="en-AU" dirty="0"/>
                    </a:p>
                  </a:txBody>
                  <a:tcPr/>
                </a:tc>
                <a:tc>
                  <a:txBody>
                    <a:bodyPr/>
                    <a:lstStyle/>
                    <a:p>
                      <a:endParaRPr lang="en-AU" dirty="0"/>
                    </a:p>
                  </a:txBody>
                  <a:tcPr/>
                </a:tc>
                <a:extLst>
                  <a:ext uri="{0D108BD9-81ED-4DB2-BD59-A6C34878D82A}">
                    <a16:rowId xmlns:a16="http://schemas.microsoft.com/office/drawing/2014/main" val="2237134452"/>
                  </a:ext>
                </a:extLst>
              </a:tr>
              <a:tr h="0">
                <a:tc>
                  <a:txBody>
                    <a:bodyPr/>
                    <a:lstStyle/>
                    <a:p>
                      <a:endParaRPr lang="en-AU" dirty="0"/>
                    </a:p>
                  </a:txBody>
                  <a:tcPr/>
                </a:tc>
                <a:tc>
                  <a:txBody>
                    <a:bodyPr/>
                    <a:lstStyle/>
                    <a:p>
                      <a:pPr algn="ctr"/>
                      <a:r>
                        <a:rPr lang="en-AU" dirty="0"/>
                        <a:t>“Previous Letter”</a:t>
                      </a:r>
                    </a:p>
                  </a:txBody>
                  <a:tcPr/>
                </a:tc>
                <a:tc>
                  <a:txBody>
                    <a:bodyPr/>
                    <a:lstStyle/>
                    <a:p>
                      <a:endParaRPr lang="en-AU" dirty="0"/>
                    </a:p>
                  </a:txBody>
                  <a:tcPr/>
                </a:tc>
                <a:extLst>
                  <a:ext uri="{0D108BD9-81ED-4DB2-BD59-A6C34878D82A}">
                    <a16:rowId xmlns:a16="http://schemas.microsoft.com/office/drawing/2014/main" val="2780405750"/>
                  </a:ext>
                </a:extLst>
              </a:tr>
              <a:tr h="0">
                <a:tc>
                  <a:txBody>
                    <a:bodyPr/>
                    <a:lstStyle/>
                    <a:p>
                      <a:endParaRPr lang="en-AU" dirty="0"/>
                    </a:p>
                  </a:txBody>
                  <a:tcPr/>
                </a:tc>
                <a:tc>
                  <a:txBody>
                    <a:bodyPr/>
                    <a:lstStyle/>
                    <a:p>
                      <a:pPr algn="ctr"/>
                      <a:endParaRPr lang="en-AU" dirty="0"/>
                    </a:p>
                  </a:txBody>
                  <a:tcPr/>
                </a:tc>
                <a:tc>
                  <a:txBody>
                    <a:bodyPr/>
                    <a:lstStyle/>
                    <a:p>
                      <a:r>
                        <a:rPr lang="en-AU" dirty="0"/>
                        <a:t>Report to Paul</a:t>
                      </a:r>
                    </a:p>
                  </a:txBody>
                  <a:tcPr/>
                </a:tc>
                <a:extLst>
                  <a:ext uri="{0D108BD9-81ED-4DB2-BD59-A6C34878D82A}">
                    <a16:rowId xmlns:a16="http://schemas.microsoft.com/office/drawing/2014/main" val="2832814475"/>
                  </a:ext>
                </a:extLst>
              </a:tr>
              <a:tr h="0">
                <a:tc>
                  <a:txBody>
                    <a:bodyPr/>
                    <a:lstStyle/>
                    <a:p>
                      <a:endParaRPr lang="en-AU" dirty="0"/>
                    </a:p>
                  </a:txBody>
                  <a:tcPr/>
                </a:tc>
                <a:tc>
                  <a:txBody>
                    <a:bodyPr/>
                    <a:lstStyle/>
                    <a:p>
                      <a:pPr algn="ctr"/>
                      <a:endParaRPr lang="en-AU" dirty="0"/>
                    </a:p>
                  </a:txBody>
                  <a:tcPr/>
                </a:tc>
                <a:tc>
                  <a:txBody>
                    <a:bodyPr/>
                    <a:lstStyle/>
                    <a:p>
                      <a:r>
                        <a:rPr lang="en-AU" dirty="0"/>
                        <a:t>Letter to Paul</a:t>
                      </a:r>
                    </a:p>
                  </a:txBody>
                  <a:tcPr/>
                </a:tc>
                <a:extLst>
                  <a:ext uri="{0D108BD9-81ED-4DB2-BD59-A6C34878D82A}">
                    <a16:rowId xmlns:a16="http://schemas.microsoft.com/office/drawing/2014/main" val="2430316899"/>
                  </a:ext>
                </a:extLst>
              </a:tr>
              <a:tr h="0">
                <a:tc>
                  <a:txBody>
                    <a:bodyPr/>
                    <a:lstStyle/>
                    <a:p>
                      <a:r>
                        <a:rPr lang="en-AU" dirty="0"/>
                        <a:t>Timothy visits Corinth</a:t>
                      </a:r>
                    </a:p>
                  </a:txBody>
                  <a:tcPr/>
                </a:tc>
                <a:tc>
                  <a:txBody>
                    <a:bodyPr/>
                    <a:lstStyle/>
                    <a:p>
                      <a:pPr algn="ctr"/>
                      <a:endParaRPr lang="en-AU" dirty="0"/>
                    </a:p>
                  </a:txBody>
                  <a:tcPr/>
                </a:tc>
                <a:tc>
                  <a:txBody>
                    <a:bodyPr/>
                    <a:lstStyle/>
                    <a:p>
                      <a:endParaRPr lang="en-AU" dirty="0"/>
                    </a:p>
                  </a:txBody>
                  <a:tcPr/>
                </a:tc>
                <a:extLst>
                  <a:ext uri="{0D108BD9-81ED-4DB2-BD59-A6C34878D82A}">
                    <a16:rowId xmlns:a16="http://schemas.microsoft.com/office/drawing/2014/main" val="724751854"/>
                  </a:ext>
                </a:extLst>
              </a:tr>
              <a:tr h="0">
                <a:tc>
                  <a:txBody>
                    <a:bodyPr/>
                    <a:lstStyle/>
                    <a:p>
                      <a:endParaRPr lang="en-AU" dirty="0"/>
                    </a:p>
                  </a:txBody>
                  <a:tcPr/>
                </a:tc>
                <a:tc>
                  <a:txBody>
                    <a:bodyPr/>
                    <a:lstStyle/>
                    <a:p>
                      <a:pPr algn="ctr"/>
                      <a:r>
                        <a:rPr lang="en-AU" dirty="0"/>
                        <a:t>1 Corinthians</a:t>
                      </a:r>
                    </a:p>
                  </a:txBody>
                  <a:tcPr/>
                </a:tc>
                <a:tc>
                  <a:txBody>
                    <a:bodyPr/>
                    <a:lstStyle/>
                    <a:p>
                      <a:endParaRPr lang="en-AU" dirty="0"/>
                    </a:p>
                  </a:txBody>
                  <a:tcPr/>
                </a:tc>
                <a:extLst>
                  <a:ext uri="{0D108BD9-81ED-4DB2-BD59-A6C34878D82A}">
                    <a16:rowId xmlns:a16="http://schemas.microsoft.com/office/drawing/2014/main" val="541891801"/>
                  </a:ext>
                </a:extLst>
              </a:tr>
              <a:tr h="0">
                <a:tc>
                  <a:txBody>
                    <a:bodyPr/>
                    <a:lstStyle/>
                    <a:p>
                      <a:r>
                        <a:rPr lang="en-AU" dirty="0"/>
                        <a:t>The Painful Visit</a:t>
                      </a:r>
                    </a:p>
                  </a:txBody>
                  <a:tcPr/>
                </a:tc>
                <a:tc>
                  <a:txBody>
                    <a:bodyPr/>
                    <a:lstStyle/>
                    <a:p>
                      <a:pPr algn="ctr"/>
                      <a:endParaRPr lang="en-AU" dirty="0"/>
                    </a:p>
                  </a:txBody>
                  <a:tcPr/>
                </a:tc>
                <a:tc>
                  <a:txBody>
                    <a:bodyPr/>
                    <a:lstStyle/>
                    <a:p>
                      <a:endParaRPr lang="en-AU" dirty="0"/>
                    </a:p>
                  </a:txBody>
                  <a:tcPr/>
                </a:tc>
                <a:extLst>
                  <a:ext uri="{0D108BD9-81ED-4DB2-BD59-A6C34878D82A}">
                    <a16:rowId xmlns:a16="http://schemas.microsoft.com/office/drawing/2014/main" val="11627634"/>
                  </a:ext>
                </a:extLst>
              </a:tr>
              <a:tr h="0">
                <a:tc>
                  <a:txBody>
                    <a:bodyPr/>
                    <a:lstStyle/>
                    <a:p>
                      <a:endParaRPr lang="en-AU" dirty="0"/>
                    </a:p>
                  </a:txBody>
                  <a:tcPr/>
                </a:tc>
                <a:tc>
                  <a:txBody>
                    <a:bodyPr/>
                    <a:lstStyle/>
                    <a:p>
                      <a:pPr algn="ctr"/>
                      <a:r>
                        <a:rPr lang="en-AU" dirty="0"/>
                        <a:t>“The Severe Letter”</a:t>
                      </a:r>
                    </a:p>
                  </a:txBody>
                  <a:tcPr/>
                </a:tc>
                <a:tc>
                  <a:txBody>
                    <a:bodyPr/>
                    <a:lstStyle/>
                    <a:p>
                      <a:endParaRPr lang="en-AU" dirty="0"/>
                    </a:p>
                  </a:txBody>
                  <a:tcPr/>
                </a:tc>
                <a:extLst>
                  <a:ext uri="{0D108BD9-81ED-4DB2-BD59-A6C34878D82A}">
                    <a16:rowId xmlns:a16="http://schemas.microsoft.com/office/drawing/2014/main" val="3329090193"/>
                  </a:ext>
                </a:extLst>
              </a:tr>
              <a:tr h="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AU" dirty="0"/>
                    </a:p>
                  </a:txBody>
                  <a:tcPr/>
                </a:tc>
                <a:tc>
                  <a:txBody>
                    <a:bodyPr/>
                    <a:lstStyle/>
                    <a:p>
                      <a:pPr algn="ctr"/>
                      <a:endParaRPr lang="en-AU"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“Proposed Visits don’t happen</a:t>
                      </a:r>
                    </a:p>
                  </a:txBody>
                  <a:tcPr/>
                </a:tc>
                <a:extLst>
                  <a:ext uri="{0D108BD9-81ED-4DB2-BD59-A6C34878D82A}">
                    <a16:rowId xmlns:a16="http://schemas.microsoft.com/office/drawing/2014/main" val="1371408193"/>
                  </a:ext>
                </a:extLst>
              </a:tr>
              <a:tr h="0">
                <a:tc>
                  <a:txBody>
                    <a:bodyPr/>
                    <a:lstStyle/>
                    <a:p>
                      <a:endParaRPr lang="en-AU" dirty="0"/>
                    </a:p>
                  </a:txBody>
                  <a:tcPr/>
                </a:tc>
                <a:tc>
                  <a:txBody>
                    <a:bodyPr/>
                    <a:lstStyle/>
                    <a:p>
                      <a:pPr algn="ctr"/>
                      <a:endParaRPr lang="en-AU" dirty="0"/>
                    </a:p>
                  </a:txBody>
                  <a:tcPr/>
                </a:tc>
                <a:tc>
                  <a:txBody>
                    <a:bodyPr/>
                    <a:lstStyle/>
                    <a:p>
                      <a:r>
                        <a:rPr lang="en-AU" dirty="0"/>
                        <a:t>Paul gets good report from Titus</a:t>
                      </a:r>
                    </a:p>
                  </a:txBody>
                  <a:tcPr/>
                </a:tc>
                <a:extLst>
                  <a:ext uri="{0D108BD9-81ED-4DB2-BD59-A6C34878D82A}">
                    <a16:rowId xmlns:a16="http://schemas.microsoft.com/office/drawing/2014/main" val="3275450000"/>
                  </a:ext>
                </a:extLst>
              </a:tr>
              <a:tr h="0">
                <a:tc>
                  <a:txBody>
                    <a:bodyPr/>
                    <a:lstStyle/>
                    <a:p>
                      <a:endParaRPr lang="en-AU" dirty="0"/>
                    </a:p>
                  </a:txBody>
                  <a:tcPr/>
                </a:tc>
                <a:tc>
                  <a:txBody>
                    <a:bodyPr/>
                    <a:lstStyle/>
                    <a:p>
                      <a:pPr algn="ctr"/>
                      <a:endParaRPr lang="en-AU" dirty="0"/>
                    </a:p>
                  </a:txBody>
                  <a:tcPr/>
                </a:tc>
                <a:tc>
                  <a:txBody>
                    <a:bodyPr/>
                    <a:lstStyle/>
                    <a:p>
                      <a:r>
                        <a:rPr lang="en-AU" dirty="0"/>
                        <a:t>“super-apostles” challenge Paul’s Authority</a:t>
                      </a:r>
                    </a:p>
                  </a:txBody>
                  <a:tcPr/>
                </a:tc>
                <a:extLst>
                  <a:ext uri="{0D108BD9-81ED-4DB2-BD59-A6C34878D82A}">
                    <a16:rowId xmlns:a16="http://schemas.microsoft.com/office/drawing/2014/main" val="2071197806"/>
                  </a:ext>
                </a:extLst>
              </a:tr>
              <a:tr h="0">
                <a:tc>
                  <a:txBody>
                    <a:bodyPr/>
                    <a:lstStyle/>
                    <a:p>
                      <a:endParaRPr lang="en-AU" dirty="0"/>
                    </a:p>
                  </a:txBody>
                  <a:tcPr/>
                </a:tc>
                <a:tc>
                  <a:txBody>
                    <a:bodyPr/>
                    <a:lstStyle/>
                    <a:p>
                      <a:pPr algn="ctr"/>
                      <a:r>
                        <a:rPr lang="en-AU" b="1" u="sng" dirty="0"/>
                        <a:t>2 Corinthians</a:t>
                      </a:r>
                    </a:p>
                  </a:txBody>
                  <a:tcPr/>
                </a:tc>
                <a:tc>
                  <a:txBody>
                    <a:bodyPr/>
                    <a:lstStyle/>
                    <a:p>
                      <a:endParaRPr lang="en-AU" dirty="0"/>
                    </a:p>
                  </a:txBody>
                  <a:tcPr/>
                </a:tc>
                <a:extLst>
                  <a:ext uri="{0D108BD9-81ED-4DB2-BD59-A6C34878D82A}">
                    <a16:rowId xmlns:a16="http://schemas.microsoft.com/office/drawing/2014/main" val="3881195457"/>
                  </a:ext>
                </a:extLst>
              </a:tr>
              <a:tr h="0">
                <a:tc>
                  <a:txBody>
                    <a:bodyPr/>
                    <a:lstStyle/>
                    <a:p>
                      <a:r>
                        <a:rPr lang="en-AU" dirty="0"/>
                        <a:t>3</a:t>
                      </a:r>
                      <a:r>
                        <a:rPr lang="en-AU" baseline="30000" dirty="0"/>
                        <a:t>rd</a:t>
                      </a:r>
                      <a:r>
                        <a:rPr lang="en-AU" dirty="0"/>
                        <a:t> Visit</a:t>
                      </a:r>
                    </a:p>
                  </a:txBody>
                  <a:tcPr/>
                </a:tc>
                <a:tc>
                  <a:txBody>
                    <a:bodyPr/>
                    <a:lstStyle/>
                    <a:p>
                      <a:pPr algn="ctr"/>
                      <a:endParaRPr lang="en-AU" dirty="0"/>
                    </a:p>
                  </a:txBody>
                  <a:tcPr/>
                </a:tc>
                <a:tc>
                  <a:txBody>
                    <a:bodyPr/>
                    <a:lstStyle/>
                    <a:p>
                      <a:endParaRPr lang="en-AU" dirty="0"/>
                    </a:p>
                  </a:txBody>
                  <a:tcPr/>
                </a:tc>
                <a:extLst>
                  <a:ext uri="{0D108BD9-81ED-4DB2-BD59-A6C34878D82A}">
                    <a16:rowId xmlns:a16="http://schemas.microsoft.com/office/drawing/2014/main" val="3821029684"/>
                  </a:ext>
                </a:extLst>
              </a:tr>
            </a:tbl>
          </a:graphicData>
        </a:graphic>
      </p:graphicFrame>
      <p:pic>
        <p:nvPicPr>
          <p:cNvPr id="5" name="Picture 4" descr="Dependencia Emocional ¿Amas Demasiado?: SAN VALENTIN Y LA ...">
            <a:extLst>
              <a:ext uri="{FF2B5EF4-FFF2-40B4-BE49-F238E27FC236}">
                <a16:creationId xmlns:a16="http://schemas.microsoft.com/office/drawing/2014/main" id="{DD9DDB09-C75D-E541-9329-5A31F1419F3A}"/>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7380312" y="4441676"/>
            <a:ext cx="1684592" cy="1263444"/>
          </a:xfrm>
          <a:prstGeom prst="rect">
            <a:avLst/>
          </a:prstGeom>
        </p:spPr>
      </p:pic>
    </p:spTree>
    <p:extLst>
      <p:ext uri="{BB962C8B-B14F-4D97-AF65-F5344CB8AC3E}">
        <p14:creationId xmlns:p14="http://schemas.microsoft.com/office/powerpoint/2010/main" val="1058274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86E78848-A215-7044-BB3B-E4D321D894CD}"/>
              </a:ext>
            </a:extLst>
          </p:cNvPr>
          <p:cNvSpPr txBox="1"/>
          <p:nvPr/>
        </p:nvSpPr>
        <p:spPr>
          <a:xfrm>
            <a:off x="0" y="6096"/>
            <a:ext cx="9098868" cy="923330"/>
          </a:xfrm>
          <a:prstGeom prst="rect">
            <a:avLst/>
          </a:prstGeom>
          <a:noFill/>
          <a:ln>
            <a:noFill/>
          </a:ln>
        </p:spPr>
        <p:txBody>
          <a:bodyPr wrap="square" rtlCol="0">
            <a:spAutoFit/>
          </a:bodyPr>
          <a:lstStyle/>
          <a:p>
            <a:pPr marL="342900" indent="-3429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Upon receiving Paul’s “severe letter”, the majority of the Corinthian church repented and were no longer being misled by the false apostles</a:t>
            </a:r>
          </a:p>
          <a:p>
            <a:pPr marL="342900" indent="-34290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to “make room in their hearts” for Paul, they should separate from false apostles</a:t>
            </a:r>
          </a:p>
        </p:txBody>
      </p:sp>
      <p:sp>
        <p:nvSpPr>
          <p:cNvPr id="2" name="Rectangle 1">
            <a:extLst>
              <a:ext uri="{FF2B5EF4-FFF2-40B4-BE49-F238E27FC236}">
                <a16:creationId xmlns:a16="http://schemas.microsoft.com/office/drawing/2014/main" id="{23601C38-1000-1C46-B2DC-2766C0B5990A}"/>
              </a:ext>
            </a:extLst>
          </p:cNvPr>
          <p:cNvSpPr/>
          <p:nvPr/>
        </p:nvSpPr>
        <p:spPr>
          <a:xfrm>
            <a:off x="1012422" y="2102554"/>
            <a:ext cx="7119156" cy="646331"/>
          </a:xfrm>
          <a:prstGeom prst="rect">
            <a:avLst/>
          </a:prstGeom>
          <a:solidFill>
            <a:schemeClr val="bg1"/>
          </a:solidFill>
        </p:spPr>
        <p:txBody>
          <a:bodyPr wrap="square">
            <a:spAutoFit/>
          </a:bodyPr>
          <a:lstStyle/>
          <a:p>
            <a:pPr>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dirty="0">
                <a:latin typeface="Comic Sans MS" panose="030F0902030302020204" pitchFamily="66" charset="0"/>
                <a:ea typeface="Times New Roman" panose="02020603050405020304" pitchFamily="18" charset="0"/>
                <a:cs typeface="Times New Roman" panose="02020603050405020304" pitchFamily="18" charset="0"/>
              </a:rPr>
              <a:t>For </a:t>
            </a:r>
            <a:r>
              <a:rPr lang="en-AU" b="1" dirty="0">
                <a:latin typeface="Comic Sans MS" panose="030F0902030302020204" pitchFamily="66" charset="0"/>
                <a:ea typeface="Times New Roman" panose="02020603050405020304" pitchFamily="18" charset="0"/>
                <a:cs typeface="Times New Roman" panose="02020603050405020304" pitchFamily="18" charset="0"/>
              </a:rPr>
              <a:t>godly</a:t>
            </a:r>
            <a:r>
              <a:rPr lang="en-AU" dirty="0">
                <a:latin typeface="Comic Sans MS" panose="030F0902030302020204" pitchFamily="66" charset="0"/>
                <a:ea typeface="Times New Roman" panose="02020603050405020304" pitchFamily="18" charset="0"/>
                <a:cs typeface="Times New Roman" panose="02020603050405020304" pitchFamily="18" charset="0"/>
              </a:rPr>
              <a:t> grief  produces a </a:t>
            </a:r>
            <a:r>
              <a:rPr lang="en-AU" u="sng" dirty="0">
                <a:latin typeface="Comic Sans MS" panose="030F0902030302020204" pitchFamily="66" charset="0"/>
                <a:ea typeface="Times New Roman" panose="02020603050405020304" pitchFamily="18" charset="0"/>
                <a:cs typeface="Times New Roman" panose="02020603050405020304" pitchFamily="18" charset="0"/>
              </a:rPr>
              <a:t>repentance</a:t>
            </a:r>
            <a:r>
              <a:rPr lang="en-AU" dirty="0">
                <a:latin typeface="Comic Sans MS" panose="030F0902030302020204" pitchFamily="66" charset="0"/>
                <a:ea typeface="Times New Roman" panose="02020603050405020304" pitchFamily="18" charset="0"/>
                <a:cs typeface="Times New Roman" panose="02020603050405020304" pitchFamily="18" charset="0"/>
              </a:rPr>
              <a:t> that leads to salvation without regret, whereas </a:t>
            </a:r>
            <a:r>
              <a:rPr lang="en-AU" b="1" dirty="0">
                <a:latin typeface="Comic Sans MS" panose="030F0902030302020204" pitchFamily="66" charset="0"/>
                <a:ea typeface="Times New Roman" panose="02020603050405020304" pitchFamily="18" charset="0"/>
                <a:cs typeface="Times New Roman" panose="02020603050405020304" pitchFamily="18" charset="0"/>
              </a:rPr>
              <a:t>worldly</a:t>
            </a:r>
            <a:r>
              <a:rPr lang="en-AU" dirty="0">
                <a:latin typeface="Comic Sans MS" panose="030F0902030302020204" pitchFamily="66" charset="0"/>
                <a:ea typeface="Times New Roman" panose="02020603050405020304" pitchFamily="18" charset="0"/>
                <a:cs typeface="Times New Roman" panose="02020603050405020304" pitchFamily="18" charset="0"/>
              </a:rPr>
              <a:t> grief  produces </a:t>
            </a:r>
            <a:r>
              <a:rPr lang="en-AU" u="sng" dirty="0">
                <a:latin typeface="Comic Sans MS" panose="030F0902030302020204" pitchFamily="66" charset="0"/>
                <a:ea typeface="Times New Roman" panose="02020603050405020304" pitchFamily="18" charset="0"/>
                <a:cs typeface="Times New Roman" panose="02020603050405020304" pitchFamily="18" charset="0"/>
              </a:rPr>
              <a:t>death</a:t>
            </a:r>
            <a:r>
              <a:rPr lang="en-AU" dirty="0">
                <a:latin typeface="Comic Sans MS" panose="030F0902030302020204" pitchFamily="66" charset="0"/>
                <a:ea typeface="Times New Roman" panose="02020603050405020304" pitchFamily="18" charset="0"/>
                <a:cs typeface="Times New Roman" panose="02020603050405020304" pitchFamily="18" charset="0"/>
              </a:rPr>
              <a:t>.</a:t>
            </a:r>
            <a:endParaRPr lang="en-AU" dirty="0">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2F49C26D-10DE-464D-BC4A-3C5485579F39}"/>
              </a:ext>
            </a:extLst>
          </p:cNvPr>
          <p:cNvSpPr txBox="1"/>
          <p:nvPr/>
        </p:nvSpPr>
        <p:spPr>
          <a:xfrm>
            <a:off x="16259" y="753466"/>
            <a:ext cx="9115244"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Christians comforting Christians</a:t>
            </a:r>
          </a:p>
        </p:txBody>
      </p:sp>
      <p:sp>
        <p:nvSpPr>
          <p:cNvPr id="8" name="TextBox 7">
            <a:extLst>
              <a:ext uri="{FF2B5EF4-FFF2-40B4-BE49-F238E27FC236}">
                <a16:creationId xmlns:a16="http://schemas.microsoft.com/office/drawing/2014/main" id="{0F87E6CB-0485-2840-B780-90797999B614}"/>
              </a:ext>
            </a:extLst>
          </p:cNvPr>
          <p:cNvSpPr txBox="1"/>
          <p:nvPr/>
        </p:nvSpPr>
        <p:spPr>
          <a:xfrm>
            <a:off x="0" y="1109472"/>
            <a:ext cx="9144000" cy="646331"/>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Christians suffer, God comforts the downcast through other Disciples of Jesus </a:t>
            </a:r>
            <a:r>
              <a:rPr lang="en-AU" sz="1600" dirty="0">
                <a:solidFill>
                  <a:srgbClr val="FFFF00"/>
                </a:solidFill>
                <a:latin typeface="Times New Roman" panose="02020603050405020304" pitchFamily="18" charset="0"/>
                <a:cs typeface="Times New Roman" panose="02020603050405020304" pitchFamily="18" charset="0"/>
              </a:rPr>
              <a:t>(fellowship)</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are encouraged when we see people we minister to, growing in Christ.  Be an encourager.</a:t>
            </a:r>
          </a:p>
        </p:txBody>
      </p:sp>
      <p:sp>
        <p:nvSpPr>
          <p:cNvPr id="9" name="TextBox 8">
            <a:extLst>
              <a:ext uri="{FF2B5EF4-FFF2-40B4-BE49-F238E27FC236}">
                <a16:creationId xmlns:a16="http://schemas.microsoft.com/office/drawing/2014/main" id="{CCBBD1AE-7C75-9345-B9A8-EA649006AB79}"/>
              </a:ext>
            </a:extLst>
          </p:cNvPr>
          <p:cNvSpPr txBox="1"/>
          <p:nvPr/>
        </p:nvSpPr>
        <p:spPr>
          <a:xfrm>
            <a:off x="-8125" y="1698346"/>
            <a:ext cx="9115244"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Godly sorrow/grief   (over guilt/shame)       </a:t>
            </a:r>
            <a:r>
              <a:rPr lang="en-AU" sz="2400" u="sng" dirty="0">
                <a:solidFill>
                  <a:srgbClr val="FFFF00"/>
                </a:solidFill>
                <a:latin typeface="Times New Roman" panose="02020603050405020304" pitchFamily="18" charset="0"/>
                <a:cs typeface="Times New Roman" panose="02020603050405020304" pitchFamily="18" charset="0"/>
              </a:rPr>
              <a:t>Vs. </a:t>
            </a:r>
            <a:r>
              <a:rPr lang="en-AU" sz="2400" dirty="0">
                <a:solidFill>
                  <a:srgbClr val="FFFF00"/>
                </a:solidFill>
                <a:latin typeface="Times New Roman" panose="02020603050405020304" pitchFamily="18" charset="0"/>
                <a:cs typeface="Times New Roman" panose="02020603050405020304" pitchFamily="18" charset="0"/>
              </a:rPr>
              <a:t>      Worldly sorrow/grief</a:t>
            </a:r>
          </a:p>
        </p:txBody>
      </p:sp>
      <p:sp>
        <p:nvSpPr>
          <p:cNvPr id="10" name="TextBox 9">
            <a:extLst>
              <a:ext uri="{FF2B5EF4-FFF2-40B4-BE49-F238E27FC236}">
                <a16:creationId xmlns:a16="http://schemas.microsoft.com/office/drawing/2014/main" id="{B456E45E-0FF4-F54F-B318-217C334C463E}"/>
              </a:ext>
            </a:extLst>
          </p:cNvPr>
          <p:cNvSpPr txBox="1"/>
          <p:nvPr/>
        </p:nvSpPr>
        <p:spPr>
          <a:xfrm>
            <a:off x="10163" y="2694623"/>
            <a:ext cx="2473605"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Godly grief over guilt:</a:t>
            </a:r>
          </a:p>
        </p:txBody>
      </p:sp>
      <p:sp>
        <p:nvSpPr>
          <p:cNvPr id="11" name="TextBox 10">
            <a:extLst>
              <a:ext uri="{FF2B5EF4-FFF2-40B4-BE49-F238E27FC236}">
                <a16:creationId xmlns:a16="http://schemas.microsoft.com/office/drawing/2014/main" id="{71EB7CA1-49DA-0849-B531-C4423D4C5AC8}"/>
              </a:ext>
            </a:extLst>
          </p:cNvPr>
          <p:cNvSpPr txBox="1"/>
          <p:nvPr/>
        </p:nvSpPr>
        <p:spPr>
          <a:xfrm>
            <a:off x="2339752" y="2706634"/>
            <a:ext cx="6804248"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Conscious of </a:t>
            </a:r>
            <a:r>
              <a:rPr lang="en-AU" dirty="0" err="1">
                <a:solidFill>
                  <a:schemeClr val="bg1"/>
                </a:solidFill>
                <a:latin typeface="Times New Roman" panose="02020603050405020304" pitchFamily="18" charset="0"/>
                <a:cs typeface="Times New Roman" panose="02020603050405020304" pitchFamily="18" charset="0"/>
              </a:rPr>
              <a:t>sin→deep</a:t>
            </a:r>
            <a:r>
              <a:rPr lang="en-AU" dirty="0">
                <a:solidFill>
                  <a:schemeClr val="bg1"/>
                </a:solidFill>
                <a:latin typeface="Times New Roman" panose="02020603050405020304" pitchFamily="18" charset="0"/>
                <a:cs typeface="Times New Roman" panose="02020603050405020304" pitchFamily="18" charset="0"/>
              </a:rPr>
              <a:t> </a:t>
            </a:r>
            <a:r>
              <a:rPr lang="en-AU" dirty="0" err="1">
                <a:solidFill>
                  <a:schemeClr val="bg1"/>
                </a:solidFill>
                <a:latin typeface="Times New Roman" panose="02020603050405020304" pitchFamily="18" charset="0"/>
                <a:cs typeface="Times New Roman" panose="02020603050405020304" pitchFamily="18" charset="0"/>
              </a:rPr>
              <a:t>sorrow→repentance→forgiveness→no</a:t>
            </a:r>
            <a:r>
              <a:rPr lang="en-AU" dirty="0">
                <a:solidFill>
                  <a:schemeClr val="bg1"/>
                </a:solidFill>
                <a:latin typeface="Times New Roman" panose="02020603050405020304" pitchFamily="18" charset="0"/>
                <a:cs typeface="Times New Roman" panose="02020603050405020304" pitchFamily="18" charset="0"/>
              </a:rPr>
              <a:t> regret</a:t>
            </a:r>
          </a:p>
        </p:txBody>
      </p:sp>
      <p:sp>
        <p:nvSpPr>
          <p:cNvPr id="12" name="Rectangle 11">
            <a:extLst>
              <a:ext uri="{FF2B5EF4-FFF2-40B4-BE49-F238E27FC236}">
                <a16:creationId xmlns:a16="http://schemas.microsoft.com/office/drawing/2014/main" id="{0EE577BD-91FF-4A4D-AD17-1C8323B44BCC}"/>
              </a:ext>
            </a:extLst>
          </p:cNvPr>
          <p:cNvSpPr/>
          <p:nvPr/>
        </p:nvSpPr>
        <p:spPr>
          <a:xfrm>
            <a:off x="10163" y="3043401"/>
            <a:ext cx="9133837" cy="1200329"/>
          </a:xfrm>
          <a:prstGeom prst="rect">
            <a:avLst/>
          </a:prstGeom>
          <a:solidFill>
            <a:schemeClr val="bg1"/>
          </a:solidFill>
        </p:spPr>
        <p:txBody>
          <a:bodyPr wrap="square">
            <a:spAutoFit/>
          </a:bodyPr>
          <a:lstStyle/>
          <a:p>
            <a:pPr>
              <a:spcAft>
                <a:spcPts val="0"/>
              </a:spcAft>
            </a:pPr>
            <a:r>
              <a:rPr lang="en-AU" b="1" baseline="30000" dirty="0">
                <a:latin typeface="Comic Sans MS" panose="030F0902030302020204" pitchFamily="66" charset="0"/>
                <a:ea typeface="Arial" panose="020B0604020202020204" pitchFamily="34" charset="0"/>
              </a:rPr>
              <a:t>8 </a:t>
            </a:r>
            <a:r>
              <a:rPr lang="en-AU" dirty="0">
                <a:latin typeface="Comic Sans MS" panose="030F0902030302020204" pitchFamily="66" charset="0"/>
                <a:ea typeface="Arial" panose="020B0604020202020204" pitchFamily="34" charset="0"/>
              </a:rPr>
              <a:t>For even if I made you grieve with my letter, I do not regret it — though I did regret it, for I see that that letter grieved you, though only for a while.  </a:t>
            </a:r>
            <a:r>
              <a:rPr lang="en-AU" b="1" baseline="30000" dirty="0">
                <a:latin typeface="Comic Sans MS" panose="030F0902030302020204" pitchFamily="66" charset="0"/>
                <a:ea typeface="Arial" panose="020B0604020202020204" pitchFamily="34" charset="0"/>
              </a:rPr>
              <a:t>9 </a:t>
            </a:r>
            <a:r>
              <a:rPr lang="en-AU" dirty="0">
                <a:latin typeface="Comic Sans MS" panose="030F0902030302020204" pitchFamily="66" charset="0"/>
                <a:ea typeface="Arial" panose="020B0604020202020204" pitchFamily="34" charset="0"/>
              </a:rPr>
              <a:t>As it is, I rejoice, not because you were grieved, but because you were grieved into repenting.  For you felt a godly grief, so that you suffered no loss through us.</a:t>
            </a:r>
            <a:endParaRPr lang="en-AU" dirty="0">
              <a:latin typeface="Comic Sans MS" panose="030F0902030302020204" pitchFamily="66" charset="0"/>
              <a:ea typeface="Times New Roman" panose="02020603050405020304" pitchFamily="18" charset="0"/>
            </a:endParaRPr>
          </a:p>
        </p:txBody>
      </p:sp>
      <p:sp>
        <p:nvSpPr>
          <p:cNvPr id="13" name="TextBox 12">
            <a:extLst>
              <a:ext uri="{FF2B5EF4-FFF2-40B4-BE49-F238E27FC236}">
                <a16:creationId xmlns:a16="http://schemas.microsoft.com/office/drawing/2014/main" id="{E22CC009-8985-4D49-A8AF-B3944CE18B25}"/>
              </a:ext>
            </a:extLst>
          </p:cNvPr>
          <p:cNvSpPr txBox="1"/>
          <p:nvPr/>
        </p:nvSpPr>
        <p:spPr>
          <a:xfrm>
            <a:off x="-2029" y="4249103"/>
            <a:ext cx="2701821"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Worldly grief over guilt:</a:t>
            </a:r>
          </a:p>
        </p:txBody>
      </p:sp>
      <p:sp>
        <p:nvSpPr>
          <p:cNvPr id="14" name="TextBox 13">
            <a:extLst>
              <a:ext uri="{FF2B5EF4-FFF2-40B4-BE49-F238E27FC236}">
                <a16:creationId xmlns:a16="http://schemas.microsoft.com/office/drawing/2014/main" id="{97D25F6E-396A-F943-851C-FE9206903638}"/>
              </a:ext>
            </a:extLst>
          </p:cNvPr>
          <p:cNvSpPr txBox="1"/>
          <p:nvPr/>
        </p:nvSpPr>
        <p:spPr>
          <a:xfrm>
            <a:off x="2555776" y="4279881"/>
            <a:ext cx="6588224" cy="369332"/>
          </a:xfrm>
          <a:prstGeom prst="rect">
            <a:avLst/>
          </a:prstGeom>
          <a:noFill/>
          <a:ln>
            <a:no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1.  </a:t>
            </a:r>
            <a:r>
              <a:rPr lang="en-AU" u="sng" dirty="0">
                <a:solidFill>
                  <a:schemeClr val="bg1"/>
                </a:solidFill>
                <a:latin typeface="Times New Roman" panose="02020603050405020304" pitchFamily="18" charset="0"/>
                <a:cs typeface="Times New Roman" panose="02020603050405020304" pitchFamily="18" charset="0"/>
              </a:rPr>
              <a:t>Self-righteous indignation</a:t>
            </a:r>
            <a:r>
              <a:rPr lang="en-AU" dirty="0">
                <a:solidFill>
                  <a:schemeClr val="bg1"/>
                </a:solidFill>
                <a:latin typeface="Times New Roman" panose="02020603050405020304" pitchFamily="18" charset="0"/>
                <a:cs typeface="Times New Roman" panose="02020603050405020304" pitchFamily="18" charset="0"/>
              </a:rPr>
              <a:t> – What gives you the right to judge me? </a:t>
            </a:r>
          </a:p>
        </p:txBody>
      </p:sp>
      <p:sp>
        <p:nvSpPr>
          <p:cNvPr id="15" name="TextBox 14">
            <a:extLst>
              <a:ext uri="{FF2B5EF4-FFF2-40B4-BE49-F238E27FC236}">
                <a16:creationId xmlns:a16="http://schemas.microsoft.com/office/drawing/2014/main" id="{77C6BDB4-43F0-8E42-91BD-4E8E94407FF0}"/>
              </a:ext>
            </a:extLst>
          </p:cNvPr>
          <p:cNvSpPr txBox="1"/>
          <p:nvPr/>
        </p:nvSpPr>
        <p:spPr>
          <a:xfrm>
            <a:off x="7647" y="4584681"/>
            <a:ext cx="3988289" cy="369332"/>
          </a:xfrm>
          <a:prstGeom prst="rect">
            <a:avLst/>
          </a:prstGeom>
          <a:noFill/>
          <a:ln>
            <a:no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2.  </a:t>
            </a:r>
            <a:r>
              <a:rPr lang="en-AU" u="sng" dirty="0">
                <a:solidFill>
                  <a:schemeClr val="bg1"/>
                </a:solidFill>
                <a:latin typeface="Times New Roman" panose="02020603050405020304" pitchFamily="18" charset="0"/>
                <a:cs typeface="Times New Roman" panose="02020603050405020304" pitchFamily="18" charset="0"/>
              </a:rPr>
              <a:t>Guilt without repentance</a:t>
            </a:r>
          </a:p>
        </p:txBody>
      </p:sp>
      <p:sp>
        <p:nvSpPr>
          <p:cNvPr id="16" name="TextBox 15">
            <a:extLst>
              <a:ext uri="{FF2B5EF4-FFF2-40B4-BE49-F238E27FC236}">
                <a16:creationId xmlns:a16="http://schemas.microsoft.com/office/drawing/2014/main" id="{B4885AC5-DE88-FE41-B8DD-9F7F0E2D196C}"/>
              </a:ext>
            </a:extLst>
          </p:cNvPr>
          <p:cNvSpPr txBox="1"/>
          <p:nvPr/>
        </p:nvSpPr>
        <p:spPr>
          <a:xfrm>
            <a:off x="323528" y="4890212"/>
            <a:ext cx="9123855" cy="369332"/>
          </a:xfrm>
          <a:prstGeom prst="rect">
            <a:avLst/>
          </a:prstGeom>
          <a:noFill/>
          <a:ln>
            <a:noFill/>
          </a:ln>
        </p:spPr>
        <p:txBody>
          <a:bodyPr wrap="square" rtlCol="0">
            <a:spAutoFit/>
          </a:bodyPr>
          <a:lstStyle>
            <a:defPPr>
              <a:defRPr lang="en-AU"/>
            </a:defPPr>
            <a:lvl1pPr marL="133350" indent="-13335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Freedom from guilt is available through Christ.  But they refuse to repent and turn to Him</a:t>
            </a:r>
          </a:p>
        </p:txBody>
      </p:sp>
      <p:sp>
        <p:nvSpPr>
          <p:cNvPr id="18" name="TextBox 17">
            <a:extLst>
              <a:ext uri="{FF2B5EF4-FFF2-40B4-BE49-F238E27FC236}">
                <a16:creationId xmlns:a16="http://schemas.microsoft.com/office/drawing/2014/main" id="{955D983D-95D4-174B-9208-092C15E771C8}"/>
              </a:ext>
            </a:extLst>
          </p:cNvPr>
          <p:cNvSpPr txBox="1"/>
          <p:nvPr/>
        </p:nvSpPr>
        <p:spPr>
          <a:xfrm>
            <a:off x="2627784" y="4605855"/>
            <a:ext cx="5112568"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person is weighed down with guilt.  </a:t>
            </a:r>
          </a:p>
        </p:txBody>
      </p:sp>
      <p:sp>
        <p:nvSpPr>
          <p:cNvPr id="19" name="TextBox 18">
            <a:extLst>
              <a:ext uri="{FF2B5EF4-FFF2-40B4-BE49-F238E27FC236}">
                <a16:creationId xmlns:a16="http://schemas.microsoft.com/office/drawing/2014/main" id="{491C628B-08E3-BC4C-AA5C-3D0B43082598}"/>
              </a:ext>
            </a:extLst>
          </p:cNvPr>
          <p:cNvSpPr txBox="1"/>
          <p:nvPr/>
        </p:nvSpPr>
        <p:spPr>
          <a:xfrm>
            <a:off x="7647" y="5096745"/>
            <a:ext cx="3556241" cy="369332"/>
          </a:xfrm>
          <a:prstGeom prst="rect">
            <a:avLst/>
          </a:prstGeom>
          <a:noFill/>
          <a:ln>
            <a:no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3.  </a:t>
            </a:r>
            <a:r>
              <a:rPr lang="en-AU" u="sng" dirty="0">
                <a:solidFill>
                  <a:schemeClr val="bg1"/>
                </a:solidFill>
                <a:latin typeface="Times New Roman" panose="02020603050405020304" pitchFamily="18" charset="0"/>
                <a:cs typeface="Times New Roman" panose="02020603050405020304" pitchFamily="18" charset="0"/>
              </a:rPr>
              <a:t>Forgiven, but don’t feel forgiven</a:t>
            </a:r>
          </a:p>
        </p:txBody>
      </p:sp>
      <p:sp>
        <p:nvSpPr>
          <p:cNvPr id="23" name="TextBox 22">
            <a:extLst>
              <a:ext uri="{FF2B5EF4-FFF2-40B4-BE49-F238E27FC236}">
                <a16:creationId xmlns:a16="http://schemas.microsoft.com/office/drawing/2014/main" id="{5EE36150-582F-FA46-B4EB-9A4051B4E3C7}"/>
              </a:ext>
            </a:extLst>
          </p:cNvPr>
          <p:cNvSpPr txBox="1"/>
          <p:nvPr/>
        </p:nvSpPr>
        <p:spPr>
          <a:xfrm>
            <a:off x="3351672" y="5095321"/>
            <a:ext cx="5796136" cy="369332"/>
          </a:xfrm>
          <a:prstGeom prst="rect">
            <a:avLst/>
          </a:prstGeom>
          <a:noFill/>
          <a:ln>
            <a:noFill/>
          </a:ln>
        </p:spPr>
        <p:txBody>
          <a:bodyPr wrap="square" rtlCol="0">
            <a:spAutoFit/>
          </a:bodyPr>
          <a:lstStyle>
            <a:defPPr>
              <a:defRPr lang="en-AU"/>
            </a:defPPr>
            <a:lvl1pPr marL="133350" indent="-13335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Satan robs us of our joy - makes us ‘doubt’ we’re forgiven</a:t>
            </a:r>
          </a:p>
        </p:txBody>
      </p:sp>
    </p:spTree>
    <p:extLst>
      <p:ext uri="{BB962C8B-B14F-4D97-AF65-F5344CB8AC3E}">
        <p14:creationId xmlns:p14="http://schemas.microsoft.com/office/powerpoint/2010/main" val="303374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xEl>
                                              <p:pRg st="0" end="0"/>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6">
                                            <p:txEl>
                                              <p:pRg st="0" end="0"/>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uiExpand="1" build="p"/>
      <p:bldP spid="2" grpId="0" animBg="1"/>
      <p:bldP spid="7" grpId="0"/>
      <p:bldP spid="8" grpId="0" uiExpand="1" build="p"/>
      <p:bldP spid="9" grpId="0"/>
      <p:bldP spid="10" grpId="0"/>
      <p:bldP spid="11" grpId="0" uiExpand="1" build="p"/>
      <p:bldP spid="12" grpId="0" animBg="1"/>
      <p:bldP spid="13" grpId="0"/>
      <p:bldP spid="14" grpId="0" uiExpand="1" build="p"/>
      <p:bldP spid="15" grpId="0" uiExpand="1" build="p"/>
      <p:bldP spid="16" grpId="0" uiExpand="1" build="p"/>
      <p:bldP spid="18" grpId="0" uiExpand="1" build="p"/>
      <p:bldP spid="19" grpId="0" uiExpand="1" build="p"/>
      <p:bldP spid="2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3601C38-1000-1C46-B2DC-2766C0B5990A}"/>
              </a:ext>
            </a:extLst>
          </p:cNvPr>
          <p:cNvSpPr/>
          <p:nvPr/>
        </p:nvSpPr>
        <p:spPr>
          <a:xfrm>
            <a:off x="341376" y="1254260"/>
            <a:ext cx="7773943" cy="646331"/>
          </a:xfrm>
          <a:prstGeom prst="rect">
            <a:avLst/>
          </a:prstGeom>
          <a:solidFill>
            <a:schemeClr val="bg1"/>
          </a:solidFill>
        </p:spPr>
        <p:txBody>
          <a:bodyPr wrap="square">
            <a:spAutoFit/>
          </a:bodyPr>
          <a:lstStyle/>
          <a:p>
            <a:pPr>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dirty="0">
                <a:latin typeface="Comic Sans MS" panose="030F0902030302020204" pitchFamily="66" charset="0"/>
                <a:ea typeface="Times New Roman" panose="02020603050405020304" pitchFamily="18" charset="0"/>
                <a:cs typeface="Times New Roman" panose="02020603050405020304" pitchFamily="18" charset="0"/>
              </a:rPr>
              <a:t>For </a:t>
            </a:r>
            <a:r>
              <a:rPr lang="en-AU" b="1" dirty="0">
                <a:latin typeface="Comic Sans MS" panose="030F0902030302020204" pitchFamily="66" charset="0"/>
                <a:ea typeface="Times New Roman" panose="02020603050405020304" pitchFamily="18" charset="0"/>
                <a:cs typeface="Times New Roman" panose="02020603050405020304" pitchFamily="18" charset="0"/>
              </a:rPr>
              <a:t>godly</a:t>
            </a:r>
            <a:r>
              <a:rPr lang="en-AU" dirty="0">
                <a:latin typeface="Comic Sans MS" panose="030F0902030302020204" pitchFamily="66" charset="0"/>
                <a:ea typeface="Times New Roman" panose="02020603050405020304" pitchFamily="18" charset="0"/>
                <a:cs typeface="Times New Roman" panose="02020603050405020304" pitchFamily="18" charset="0"/>
              </a:rPr>
              <a:t> grief  produces a </a:t>
            </a:r>
            <a:r>
              <a:rPr lang="en-AU" u="sng" dirty="0">
                <a:latin typeface="Comic Sans MS" panose="030F0902030302020204" pitchFamily="66" charset="0"/>
                <a:ea typeface="Times New Roman" panose="02020603050405020304" pitchFamily="18" charset="0"/>
                <a:cs typeface="Times New Roman" panose="02020603050405020304" pitchFamily="18" charset="0"/>
              </a:rPr>
              <a:t>repentance</a:t>
            </a:r>
            <a:r>
              <a:rPr lang="en-AU" dirty="0">
                <a:latin typeface="Comic Sans MS" panose="030F0902030302020204" pitchFamily="66" charset="0"/>
                <a:ea typeface="Times New Roman" panose="02020603050405020304" pitchFamily="18" charset="0"/>
                <a:cs typeface="Times New Roman" panose="02020603050405020304" pitchFamily="18" charset="0"/>
              </a:rPr>
              <a:t> that leads to salvation without regret, whereas </a:t>
            </a:r>
            <a:r>
              <a:rPr lang="en-AU" b="1" dirty="0">
                <a:latin typeface="Comic Sans MS" panose="030F0902030302020204" pitchFamily="66" charset="0"/>
                <a:ea typeface="Times New Roman" panose="02020603050405020304" pitchFamily="18" charset="0"/>
                <a:cs typeface="Times New Roman" panose="02020603050405020304" pitchFamily="18" charset="0"/>
              </a:rPr>
              <a:t>worldly</a:t>
            </a:r>
            <a:r>
              <a:rPr lang="en-AU" dirty="0">
                <a:latin typeface="Comic Sans MS" panose="030F0902030302020204" pitchFamily="66" charset="0"/>
                <a:ea typeface="Times New Roman" panose="02020603050405020304" pitchFamily="18" charset="0"/>
                <a:cs typeface="Times New Roman" panose="02020603050405020304" pitchFamily="18" charset="0"/>
              </a:rPr>
              <a:t> grief  produces </a:t>
            </a:r>
            <a:r>
              <a:rPr lang="en-AU" u="sng" dirty="0">
                <a:latin typeface="Comic Sans MS" panose="030F0902030302020204" pitchFamily="66" charset="0"/>
                <a:ea typeface="Times New Roman" panose="02020603050405020304" pitchFamily="18" charset="0"/>
                <a:cs typeface="Times New Roman" panose="02020603050405020304" pitchFamily="18" charset="0"/>
              </a:rPr>
              <a:t>death</a:t>
            </a:r>
            <a:r>
              <a:rPr lang="en-AU" dirty="0">
                <a:latin typeface="Comic Sans MS" panose="030F0902030302020204" pitchFamily="66" charset="0"/>
                <a:ea typeface="Times New Roman" panose="02020603050405020304" pitchFamily="18" charset="0"/>
                <a:cs typeface="Times New Roman" panose="02020603050405020304" pitchFamily="18" charset="0"/>
              </a:rPr>
              <a:t>.</a:t>
            </a:r>
            <a:endParaRPr lang="en-AU" dirty="0">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2F49C26D-10DE-464D-BC4A-3C5485579F39}"/>
              </a:ext>
            </a:extLst>
          </p:cNvPr>
          <p:cNvSpPr txBox="1"/>
          <p:nvPr/>
        </p:nvSpPr>
        <p:spPr>
          <a:xfrm>
            <a:off x="0" y="-94828"/>
            <a:ext cx="9115244"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Christians comforting Christians</a:t>
            </a:r>
          </a:p>
        </p:txBody>
      </p:sp>
      <p:sp>
        <p:nvSpPr>
          <p:cNvPr id="8" name="TextBox 7">
            <a:extLst>
              <a:ext uri="{FF2B5EF4-FFF2-40B4-BE49-F238E27FC236}">
                <a16:creationId xmlns:a16="http://schemas.microsoft.com/office/drawing/2014/main" id="{0F87E6CB-0485-2840-B780-90797999B614}"/>
              </a:ext>
            </a:extLst>
          </p:cNvPr>
          <p:cNvSpPr txBox="1"/>
          <p:nvPr/>
        </p:nvSpPr>
        <p:spPr>
          <a:xfrm>
            <a:off x="-16259" y="261178"/>
            <a:ext cx="9144000" cy="646331"/>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Christians suffer, God comforts the downcast through other Disciples of Jesus </a:t>
            </a:r>
            <a:r>
              <a:rPr lang="en-AU" sz="1600" dirty="0">
                <a:solidFill>
                  <a:srgbClr val="FFFF00"/>
                </a:solidFill>
                <a:latin typeface="Times New Roman" panose="02020603050405020304" pitchFamily="18" charset="0"/>
                <a:cs typeface="Times New Roman" panose="02020603050405020304" pitchFamily="18" charset="0"/>
              </a:rPr>
              <a:t>(fellowship)</a:t>
            </a:r>
          </a:p>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are encouraged when we see people we minister to, growing in Christ.  Be an encourager.</a:t>
            </a:r>
          </a:p>
        </p:txBody>
      </p:sp>
      <p:sp>
        <p:nvSpPr>
          <p:cNvPr id="9" name="TextBox 8">
            <a:extLst>
              <a:ext uri="{FF2B5EF4-FFF2-40B4-BE49-F238E27FC236}">
                <a16:creationId xmlns:a16="http://schemas.microsoft.com/office/drawing/2014/main" id="{CCBBD1AE-7C75-9345-B9A8-EA649006AB79}"/>
              </a:ext>
            </a:extLst>
          </p:cNvPr>
          <p:cNvSpPr txBox="1"/>
          <p:nvPr/>
        </p:nvSpPr>
        <p:spPr>
          <a:xfrm>
            <a:off x="-24384" y="850052"/>
            <a:ext cx="9115244"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Godly sorrow/grief   (over guilt/shame)       </a:t>
            </a:r>
            <a:r>
              <a:rPr lang="en-AU" sz="2400" u="sng" dirty="0">
                <a:solidFill>
                  <a:srgbClr val="FFFF00"/>
                </a:solidFill>
                <a:latin typeface="Times New Roman" panose="02020603050405020304" pitchFamily="18" charset="0"/>
                <a:cs typeface="Times New Roman" panose="02020603050405020304" pitchFamily="18" charset="0"/>
              </a:rPr>
              <a:t>Vs. </a:t>
            </a:r>
            <a:r>
              <a:rPr lang="en-AU" sz="2400" dirty="0">
                <a:solidFill>
                  <a:srgbClr val="FFFF00"/>
                </a:solidFill>
                <a:latin typeface="Times New Roman" panose="02020603050405020304" pitchFamily="18" charset="0"/>
                <a:cs typeface="Times New Roman" panose="02020603050405020304" pitchFamily="18" charset="0"/>
              </a:rPr>
              <a:t>      Worldly sorrow/grief</a:t>
            </a:r>
          </a:p>
        </p:txBody>
      </p:sp>
      <p:sp>
        <p:nvSpPr>
          <p:cNvPr id="10" name="TextBox 9">
            <a:extLst>
              <a:ext uri="{FF2B5EF4-FFF2-40B4-BE49-F238E27FC236}">
                <a16:creationId xmlns:a16="http://schemas.microsoft.com/office/drawing/2014/main" id="{B456E45E-0FF4-F54F-B318-217C334C463E}"/>
              </a:ext>
            </a:extLst>
          </p:cNvPr>
          <p:cNvSpPr txBox="1"/>
          <p:nvPr/>
        </p:nvSpPr>
        <p:spPr>
          <a:xfrm>
            <a:off x="-6096" y="1846329"/>
            <a:ext cx="2473605"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Godly grief over guilt:</a:t>
            </a:r>
          </a:p>
        </p:txBody>
      </p:sp>
      <p:sp>
        <p:nvSpPr>
          <p:cNvPr id="11" name="TextBox 10">
            <a:extLst>
              <a:ext uri="{FF2B5EF4-FFF2-40B4-BE49-F238E27FC236}">
                <a16:creationId xmlns:a16="http://schemas.microsoft.com/office/drawing/2014/main" id="{71EB7CA1-49DA-0849-B531-C4423D4C5AC8}"/>
              </a:ext>
            </a:extLst>
          </p:cNvPr>
          <p:cNvSpPr txBox="1"/>
          <p:nvPr/>
        </p:nvSpPr>
        <p:spPr>
          <a:xfrm>
            <a:off x="2323493" y="1858340"/>
            <a:ext cx="6804248"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Conscious of </a:t>
            </a:r>
            <a:r>
              <a:rPr lang="en-AU" dirty="0" err="1">
                <a:solidFill>
                  <a:schemeClr val="bg1"/>
                </a:solidFill>
                <a:latin typeface="Times New Roman" panose="02020603050405020304" pitchFamily="18" charset="0"/>
                <a:cs typeface="Times New Roman" panose="02020603050405020304" pitchFamily="18" charset="0"/>
              </a:rPr>
              <a:t>sin→deep</a:t>
            </a:r>
            <a:r>
              <a:rPr lang="en-AU" dirty="0">
                <a:solidFill>
                  <a:schemeClr val="bg1"/>
                </a:solidFill>
                <a:latin typeface="Times New Roman" panose="02020603050405020304" pitchFamily="18" charset="0"/>
                <a:cs typeface="Times New Roman" panose="02020603050405020304" pitchFamily="18" charset="0"/>
              </a:rPr>
              <a:t> </a:t>
            </a:r>
            <a:r>
              <a:rPr lang="en-AU" dirty="0" err="1">
                <a:solidFill>
                  <a:schemeClr val="bg1"/>
                </a:solidFill>
                <a:latin typeface="Times New Roman" panose="02020603050405020304" pitchFamily="18" charset="0"/>
                <a:cs typeface="Times New Roman" panose="02020603050405020304" pitchFamily="18" charset="0"/>
              </a:rPr>
              <a:t>sorrow→repentance→forgiveness→no</a:t>
            </a:r>
            <a:r>
              <a:rPr lang="en-AU" dirty="0">
                <a:solidFill>
                  <a:schemeClr val="bg1"/>
                </a:solidFill>
                <a:latin typeface="Times New Roman" panose="02020603050405020304" pitchFamily="18" charset="0"/>
                <a:cs typeface="Times New Roman" panose="02020603050405020304" pitchFamily="18" charset="0"/>
              </a:rPr>
              <a:t> regret</a:t>
            </a:r>
          </a:p>
        </p:txBody>
      </p:sp>
      <p:sp>
        <p:nvSpPr>
          <p:cNvPr id="12" name="Rectangle 11">
            <a:extLst>
              <a:ext uri="{FF2B5EF4-FFF2-40B4-BE49-F238E27FC236}">
                <a16:creationId xmlns:a16="http://schemas.microsoft.com/office/drawing/2014/main" id="{0EE577BD-91FF-4A4D-AD17-1C8323B44BCC}"/>
              </a:ext>
            </a:extLst>
          </p:cNvPr>
          <p:cNvSpPr/>
          <p:nvPr/>
        </p:nvSpPr>
        <p:spPr>
          <a:xfrm>
            <a:off x="-6096" y="2195107"/>
            <a:ext cx="9133837" cy="1200329"/>
          </a:xfrm>
          <a:prstGeom prst="rect">
            <a:avLst/>
          </a:prstGeom>
          <a:solidFill>
            <a:schemeClr val="bg1"/>
          </a:solidFill>
        </p:spPr>
        <p:txBody>
          <a:bodyPr wrap="square">
            <a:spAutoFit/>
          </a:bodyPr>
          <a:lstStyle/>
          <a:p>
            <a:pPr>
              <a:spcAft>
                <a:spcPts val="0"/>
              </a:spcAft>
            </a:pPr>
            <a:r>
              <a:rPr lang="en-AU" b="1" baseline="30000" dirty="0">
                <a:latin typeface="Comic Sans MS" panose="030F0902030302020204" pitchFamily="66" charset="0"/>
                <a:ea typeface="Arial" panose="020B0604020202020204" pitchFamily="34" charset="0"/>
              </a:rPr>
              <a:t>8 </a:t>
            </a:r>
            <a:r>
              <a:rPr lang="en-AU" dirty="0">
                <a:latin typeface="Comic Sans MS" panose="030F0902030302020204" pitchFamily="66" charset="0"/>
                <a:ea typeface="Arial" panose="020B0604020202020204" pitchFamily="34" charset="0"/>
              </a:rPr>
              <a:t>For even if I made you grieve with my letter, I do not regret it — though I did regret it, for I see that that letter grieved you, though only for a while.  </a:t>
            </a:r>
            <a:r>
              <a:rPr lang="en-AU" b="1" baseline="30000" dirty="0">
                <a:latin typeface="Comic Sans MS" panose="030F0902030302020204" pitchFamily="66" charset="0"/>
                <a:ea typeface="Arial" panose="020B0604020202020204" pitchFamily="34" charset="0"/>
              </a:rPr>
              <a:t>9 </a:t>
            </a:r>
            <a:r>
              <a:rPr lang="en-AU" dirty="0">
                <a:latin typeface="Comic Sans MS" panose="030F0902030302020204" pitchFamily="66" charset="0"/>
                <a:ea typeface="Arial" panose="020B0604020202020204" pitchFamily="34" charset="0"/>
              </a:rPr>
              <a:t>As it is, I rejoice, not because you were grieved, but because you were grieved into repenting.  For you felt a godly grief, so that you suffered no loss through us.</a:t>
            </a:r>
            <a:endParaRPr lang="en-AU" dirty="0">
              <a:latin typeface="Comic Sans MS" panose="030F0902030302020204" pitchFamily="66" charset="0"/>
              <a:ea typeface="Times New Roman" panose="02020603050405020304" pitchFamily="18" charset="0"/>
            </a:endParaRPr>
          </a:p>
        </p:txBody>
      </p:sp>
      <p:sp>
        <p:nvSpPr>
          <p:cNvPr id="13" name="TextBox 12">
            <a:extLst>
              <a:ext uri="{FF2B5EF4-FFF2-40B4-BE49-F238E27FC236}">
                <a16:creationId xmlns:a16="http://schemas.microsoft.com/office/drawing/2014/main" id="{E22CC009-8985-4D49-A8AF-B3944CE18B25}"/>
              </a:ext>
            </a:extLst>
          </p:cNvPr>
          <p:cNvSpPr txBox="1"/>
          <p:nvPr/>
        </p:nvSpPr>
        <p:spPr>
          <a:xfrm>
            <a:off x="-18288" y="3400809"/>
            <a:ext cx="2701821"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Worldly grief over guilt:</a:t>
            </a:r>
          </a:p>
        </p:txBody>
      </p:sp>
      <p:sp>
        <p:nvSpPr>
          <p:cNvPr id="14" name="TextBox 13">
            <a:extLst>
              <a:ext uri="{FF2B5EF4-FFF2-40B4-BE49-F238E27FC236}">
                <a16:creationId xmlns:a16="http://schemas.microsoft.com/office/drawing/2014/main" id="{97D25F6E-396A-F943-851C-FE9206903638}"/>
              </a:ext>
            </a:extLst>
          </p:cNvPr>
          <p:cNvSpPr txBox="1"/>
          <p:nvPr/>
        </p:nvSpPr>
        <p:spPr>
          <a:xfrm>
            <a:off x="2539517" y="3431587"/>
            <a:ext cx="6588224" cy="369332"/>
          </a:xfrm>
          <a:prstGeom prst="rect">
            <a:avLst/>
          </a:prstGeom>
          <a:noFill/>
          <a:ln>
            <a:no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1.  </a:t>
            </a:r>
            <a:r>
              <a:rPr lang="en-AU" u="sng" dirty="0">
                <a:solidFill>
                  <a:schemeClr val="bg1"/>
                </a:solidFill>
                <a:latin typeface="Times New Roman" panose="02020603050405020304" pitchFamily="18" charset="0"/>
                <a:cs typeface="Times New Roman" panose="02020603050405020304" pitchFamily="18" charset="0"/>
              </a:rPr>
              <a:t>Self-righteous indignation</a:t>
            </a:r>
            <a:r>
              <a:rPr lang="en-AU" dirty="0">
                <a:solidFill>
                  <a:schemeClr val="bg1"/>
                </a:solidFill>
                <a:latin typeface="Times New Roman" panose="02020603050405020304" pitchFamily="18" charset="0"/>
                <a:cs typeface="Times New Roman" panose="02020603050405020304" pitchFamily="18" charset="0"/>
              </a:rPr>
              <a:t> – What gives you the right to judge me? </a:t>
            </a:r>
          </a:p>
        </p:txBody>
      </p:sp>
      <p:sp>
        <p:nvSpPr>
          <p:cNvPr id="15" name="TextBox 14">
            <a:extLst>
              <a:ext uri="{FF2B5EF4-FFF2-40B4-BE49-F238E27FC236}">
                <a16:creationId xmlns:a16="http://schemas.microsoft.com/office/drawing/2014/main" id="{77C6BDB4-43F0-8E42-91BD-4E8E94407FF0}"/>
              </a:ext>
            </a:extLst>
          </p:cNvPr>
          <p:cNvSpPr txBox="1"/>
          <p:nvPr/>
        </p:nvSpPr>
        <p:spPr>
          <a:xfrm>
            <a:off x="-8612" y="3736387"/>
            <a:ext cx="3988289" cy="369332"/>
          </a:xfrm>
          <a:prstGeom prst="rect">
            <a:avLst/>
          </a:prstGeom>
          <a:noFill/>
          <a:ln>
            <a:no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2.  </a:t>
            </a:r>
            <a:r>
              <a:rPr lang="en-AU" u="sng" dirty="0">
                <a:solidFill>
                  <a:schemeClr val="bg1"/>
                </a:solidFill>
                <a:latin typeface="Times New Roman" panose="02020603050405020304" pitchFamily="18" charset="0"/>
                <a:cs typeface="Times New Roman" panose="02020603050405020304" pitchFamily="18" charset="0"/>
              </a:rPr>
              <a:t>Guilt without repentance</a:t>
            </a:r>
          </a:p>
        </p:txBody>
      </p:sp>
      <p:sp>
        <p:nvSpPr>
          <p:cNvPr id="16" name="TextBox 15">
            <a:extLst>
              <a:ext uri="{FF2B5EF4-FFF2-40B4-BE49-F238E27FC236}">
                <a16:creationId xmlns:a16="http://schemas.microsoft.com/office/drawing/2014/main" id="{B4885AC5-DE88-FE41-B8DD-9F7F0E2D196C}"/>
              </a:ext>
            </a:extLst>
          </p:cNvPr>
          <p:cNvSpPr txBox="1"/>
          <p:nvPr/>
        </p:nvSpPr>
        <p:spPr>
          <a:xfrm>
            <a:off x="307269" y="4041918"/>
            <a:ext cx="9123855" cy="369332"/>
          </a:xfrm>
          <a:prstGeom prst="rect">
            <a:avLst/>
          </a:prstGeom>
          <a:noFill/>
          <a:ln>
            <a:noFill/>
          </a:ln>
        </p:spPr>
        <p:txBody>
          <a:bodyPr wrap="square" rtlCol="0">
            <a:spAutoFit/>
          </a:bodyPr>
          <a:lstStyle>
            <a:defPPr>
              <a:defRPr lang="en-AU"/>
            </a:defPPr>
            <a:lvl1pPr marL="133350" indent="-13335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Freedom from guilt is available through Christ.  But they refuse to repent and turn to Him</a:t>
            </a:r>
          </a:p>
        </p:txBody>
      </p:sp>
      <p:sp>
        <p:nvSpPr>
          <p:cNvPr id="18" name="TextBox 17">
            <a:extLst>
              <a:ext uri="{FF2B5EF4-FFF2-40B4-BE49-F238E27FC236}">
                <a16:creationId xmlns:a16="http://schemas.microsoft.com/office/drawing/2014/main" id="{955D983D-95D4-174B-9208-092C15E771C8}"/>
              </a:ext>
            </a:extLst>
          </p:cNvPr>
          <p:cNvSpPr txBox="1"/>
          <p:nvPr/>
        </p:nvSpPr>
        <p:spPr>
          <a:xfrm>
            <a:off x="2611525" y="3757561"/>
            <a:ext cx="5112568"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person is weighed down with guilt.  </a:t>
            </a:r>
          </a:p>
        </p:txBody>
      </p:sp>
      <p:sp>
        <p:nvSpPr>
          <p:cNvPr id="19" name="TextBox 18">
            <a:extLst>
              <a:ext uri="{FF2B5EF4-FFF2-40B4-BE49-F238E27FC236}">
                <a16:creationId xmlns:a16="http://schemas.microsoft.com/office/drawing/2014/main" id="{491C628B-08E3-BC4C-AA5C-3D0B43082598}"/>
              </a:ext>
            </a:extLst>
          </p:cNvPr>
          <p:cNvSpPr txBox="1"/>
          <p:nvPr/>
        </p:nvSpPr>
        <p:spPr>
          <a:xfrm>
            <a:off x="-8612" y="4248451"/>
            <a:ext cx="3556241" cy="369332"/>
          </a:xfrm>
          <a:prstGeom prst="rect">
            <a:avLst/>
          </a:prstGeom>
          <a:noFill/>
          <a:ln>
            <a:no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3.  </a:t>
            </a:r>
            <a:r>
              <a:rPr lang="en-AU" u="sng" dirty="0">
                <a:solidFill>
                  <a:schemeClr val="bg1"/>
                </a:solidFill>
                <a:latin typeface="Times New Roman" panose="02020603050405020304" pitchFamily="18" charset="0"/>
                <a:cs typeface="Times New Roman" panose="02020603050405020304" pitchFamily="18" charset="0"/>
              </a:rPr>
              <a:t>Forgiven, but don’t feel forgiven</a:t>
            </a:r>
          </a:p>
        </p:txBody>
      </p:sp>
      <p:sp>
        <p:nvSpPr>
          <p:cNvPr id="23" name="TextBox 22">
            <a:extLst>
              <a:ext uri="{FF2B5EF4-FFF2-40B4-BE49-F238E27FC236}">
                <a16:creationId xmlns:a16="http://schemas.microsoft.com/office/drawing/2014/main" id="{5EE36150-582F-FA46-B4EB-9A4051B4E3C7}"/>
              </a:ext>
            </a:extLst>
          </p:cNvPr>
          <p:cNvSpPr txBox="1"/>
          <p:nvPr/>
        </p:nvSpPr>
        <p:spPr>
          <a:xfrm>
            <a:off x="3335413" y="4247027"/>
            <a:ext cx="5796136" cy="369332"/>
          </a:xfrm>
          <a:prstGeom prst="rect">
            <a:avLst/>
          </a:prstGeom>
          <a:noFill/>
          <a:ln>
            <a:noFill/>
          </a:ln>
        </p:spPr>
        <p:txBody>
          <a:bodyPr wrap="square" rtlCol="0">
            <a:spAutoFit/>
          </a:bodyPr>
          <a:lstStyle>
            <a:defPPr>
              <a:defRPr lang="en-AU"/>
            </a:defPPr>
            <a:lvl1pPr marL="133350" indent="-13335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Satan robs us of our joy - makes us ‘doubt’ we’re forgiven</a:t>
            </a:r>
          </a:p>
        </p:txBody>
      </p:sp>
      <p:sp>
        <p:nvSpPr>
          <p:cNvPr id="24" name="TextBox 23">
            <a:extLst>
              <a:ext uri="{FF2B5EF4-FFF2-40B4-BE49-F238E27FC236}">
                <a16:creationId xmlns:a16="http://schemas.microsoft.com/office/drawing/2014/main" id="{1F50A9BD-8C8C-3045-AE03-6E757E7626EF}"/>
              </a:ext>
            </a:extLst>
          </p:cNvPr>
          <p:cNvSpPr txBox="1"/>
          <p:nvPr/>
        </p:nvSpPr>
        <p:spPr>
          <a:xfrm>
            <a:off x="-23483" y="4490867"/>
            <a:ext cx="9151224" cy="369332"/>
          </a:xfrm>
          <a:prstGeom prst="rect">
            <a:avLst/>
          </a:prstGeom>
          <a:noFill/>
          <a:ln>
            <a:noFill/>
          </a:ln>
        </p:spPr>
        <p:txBody>
          <a:bodyPr wrap="square" rtlCol="0">
            <a:spAutoFit/>
          </a:bodyPr>
          <a:lstStyle>
            <a:defPPr>
              <a:defRPr lang="en-AU"/>
            </a:defPPr>
            <a:lvl1pPr marL="133350" indent="-133350">
              <a:buFont typeface="Arial" panose="020B0604020202020204" pitchFamily="34" charset="0"/>
              <a:buChar char="•"/>
              <a:defRPr>
                <a:solidFill>
                  <a:schemeClr val="bg1"/>
                </a:solidFill>
                <a:latin typeface="Times New Roman" panose="02020603050405020304" pitchFamily="18" charset="0"/>
                <a:cs typeface="Times New Roman" panose="02020603050405020304" pitchFamily="18" charset="0"/>
              </a:defRPr>
            </a:lvl1pPr>
          </a:lstStyle>
          <a:p>
            <a:r>
              <a:rPr lang="en-AU" dirty="0"/>
              <a:t>Guilt is a good thing until we are forgiven.  After that, Guilt is bad. </a:t>
            </a:r>
            <a:r>
              <a:rPr lang="en-AU" dirty="0">
                <a:solidFill>
                  <a:srgbClr val="FFFF00"/>
                </a:solidFill>
              </a:rPr>
              <a:t>By faith, know forgiveness.</a:t>
            </a:r>
          </a:p>
        </p:txBody>
      </p:sp>
      <p:sp>
        <p:nvSpPr>
          <p:cNvPr id="37" name="TextBox 36">
            <a:extLst>
              <a:ext uri="{FF2B5EF4-FFF2-40B4-BE49-F238E27FC236}">
                <a16:creationId xmlns:a16="http://schemas.microsoft.com/office/drawing/2014/main" id="{F4554122-DD4C-E64C-9E46-9894DA0762F5}"/>
              </a:ext>
            </a:extLst>
          </p:cNvPr>
          <p:cNvSpPr txBox="1"/>
          <p:nvPr/>
        </p:nvSpPr>
        <p:spPr>
          <a:xfrm>
            <a:off x="18288" y="4784601"/>
            <a:ext cx="6497928"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Forgiveness in the Name of Jesus, is complete and effective</a:t>
            </a:r>
          </a:p>
        </p:txBody>
      </p:sp>
      <p:sp>
        <p:nvSpPr>
          <p:cNvPr id="38" name="Rectangle 37">
            <a:extLst>
              <a:ext uri="{FF2B5EF4-FFF2-40B4-BE49-F238E27FC236}">
                <a16:creationId xmlns:a16="http://schemas.microsoft.com/office/drawing/2014/main" id="{56963F94-9F64-4442-A3EB-8D93FE4EC844}"/>
              </a:ext>
            </a:extLst>
          </p:cNvPr>
          <p:cNvSpPr/>
          <p:nvPr/>
        </p:nvSpPr>
        <p:spPr>
          <a:xfrm>
            <a:off x="0" y="5222156"/>
            <a:ext cx="9155081" cy="369332"/>
          </a:xfrm>
          <a:prstGeom prst="rect">
            <a:avLst/>
          </a:prstGeom>
          <a:solidFill>
            <a:schemeClr val="bg1"/>
          </a:solidFill>
        </p:spPr>
        <p:txBody>
          <a:bodyPr wrap="square">
            <a:spAutoFit/>
          </a:bodyPr>
          <a:lstStyle/>
          <a:p>
            <a:pPr>
              <a:spcAft>
                <a:spcPts val="0"/>
              </a:spcAft>
            </a:pPr>
            <a:r>
              <a:rPr lang="en-US" b="1" baseline="30000" dirty="0">
                <a:latin typeface="Comic Sans MS" panose="030F0902030302020204" pitchFamily="66" charset="0"/>
                <a:ea typeface="Times New Roman" panose="02020603050405020304" pitchFamily="18" charset="0"/>
              </a:rPr>
              <a:t>Hebrews 8:12</a:t>
            </a:r>
            <a:r>
              <a:rPr lang="en-US" dirty="0">
                <a:latin typeface="Comic Sans MS" panose="030F0902030302020204" pitchFamily="66" charset="0"/>
                <a:ea typeface="Times New Roman" panose="02020603050405020304" pitchFamily="18" charset="0"/>
              </a:rPr>
              <a:t> </a:t>
            </a:r>
            <a:r>
              <a:rPr lang="en-US" sz="1700" dirty="0">
                <a:latin typeface="Comic Sans MS" panose="030F0902030302020204" pitchFamily="66" charset="0"/>
                <a:ea typeface="Times New Roman" panose="02020603050405020304" pitchFamily="18" charset="0"/>
              </a:rPr>
              <a:t>For I will forgive their wickedness  </a:t>
            </a:r>
            <a:r>
              <a:rPr lang="en-US" sz="1700" dirty="0">
                <a:latin typeface="Comic Sans MS" panose="030F0902030302020204" pitchFamily="66" charset="0"/>
                <a:ea typeface="Times New Roman" panose="02020603050405020304" pitchFamily="18" charset="0"/>
                <a:cs typeface="Times New Roman" panose="02020603050405020304" pitchFamily="18" charset="0"/>
              </a:rPr>
              <a:t>and will remember their sins no more.”</a:t>
            </a:r>
            <a:endParaRPr lang="en-AU" sz="17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71546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101344</TotalTime>
  <Words>1155</Words>
  <Application>Microsoft Macintosh PowerPoint</Application>
  <PresentationFormat>On-screen Show (16:10)</PresentationFormat>
  <Paragraphs>68</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1620</cp:revision>
  <cp:lastPrinted>2020-02-01T06:27:48Z</cp:lastPrinted>
  <dcterms:created xsi:type="dcterms:W3CDTF">2016-11-04T06:28:01Z</dcterms:created>
  <dcterms:modified xsi:type="dcterms:W3CDTF">2020-02-01T06:31:17Z</dcterms:modified>
</cp:coreProperties>
</file>